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4630400" cy="8229600"/>
  <p:notesSz cx="8229600" cy="14630400"/>
  <p:embeddedFontLst>
    <p:embeddedFont>
      <p:font typeface="Barlow" panose="020F0502020204030204" pitchFamily="2" charset="0"/>
      <p:regular r:id="rId9"/>
      <p:bold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FF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0" d="100"/>
          <a:sy n="40" d="100"/>
        </p:scale>
        <p:origin x="34" y="7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2962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231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231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231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231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996922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UniConnect:</a:t>
            </a: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Your Central Hub for Campus Events &amp; More</a:t>
            </a:r>
            <a:endParaRPr lang="en-US" sz="4300" dirty="0"/>
          </a:p>
        </p:txBody>
      </p:sp>
      <p:sp>
        <p:nvSpPr>
          <p:cNvPr id="5" name="Text 2"/>
          <p:cNvSpPr/>
          <p:nvPr/>
        </p:nvSpPr>
        <p:spPr>
          <a:xfrm>
            <a:off x="864037" y="4738807"/>
            <a:ext cx="129023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Bridging the gap between students and vibrant campus life.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47618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Challenge: Disconnected Event Info on Campus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183255"/>
            <a:ext cx="4136231" cy="4098727"/>
          </a:xfrm>
          <a:prstGeom prst="roundRect">
            <a:avLst>
              <a:gd name="adj" fmla="val 3569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864037" y="3152775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5" name="Shape 3"/>
          <p:cNvSpPr/>
          <p:nvPr/>
        </p:nvSpPr>
        <p:spPr>
          <a:xfrm>
            <a:off x="2561868" y="2812971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038" y="2998113"/>
            <a:ext cx="296228" cy="37028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141333" y="3800475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Information Overload for Students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141333" y="4634389"/>
            <a:ext cx="358163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struggle to find upcoming society events scattered across emails, social media, and physical posters, leading to frustration and missed opportunities.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5247084" y="3183255"/>
            <a:ext cx="4136231" cy="4098727"/>
          </a:xfrm>
          <a:prstGeom prst="roundRect">
            <a:avLst>
              <a:gd name="adj" fmla="val 3569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247084" y="3152775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6944916" y="2812971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7086" y="2998113"/>
            <a:ext cx="296228" cy="370284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524381" y="3800475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Visibility Issues for Societies</a:t>
            </a:r>
            <a:endParaRPr lang="en-US" sz="2150" dirty="0"/>
          </a:p>
        </p:txBody>
      </p:sp>
      <p:sp>
        <p:nvSpPr>
          <p:cNvPr id="14" name="Text 10"/>
          <p:cNvSpPr/>
          <p:nvPr/>
        </p:nvSpPr>
        <p:spPr>
          <a:xfrm>
            <a:off x="5524381" y="4634389"/>
            <a:ext cx="358163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Societies face significant difficulties promoting events effectively and tracking genuine student interest, often leading to lower attendance than anticipated.</a:t>
            </a:r>
            <a:endParaRPr lang="en-US" sz="1900" dirty="0"/>
          </a:p>
        </p:txBody>
      </p:sp>
      <p:sp>
        <p:nvSpPr>
          <p:cNvPr id="15" name="Shape 11"/>
          <p:cNvSpPr/>
          <p:nvPr/>
        </p:nvSpPr>
        <p:spPr>
          <a:xfrm>
            <a:off x="9630132" y="3183255"/>
            <a:ext cx="4136231" cy="4098727"/>
          </a:xfrm>
          <a:prstGeom prst="roundRect">
            <a:avLst>
              <a:gd name="adj" fmla="val 3569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9630132" y="3152775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</p:sp>
      <p:sp>
        <p:nvSpPr>
          <p:cNvPr id="17" name="Shape 13"/>
          <p:cNvSpPr/>
          <p:nvPr/>
        </p:nvSpPr>
        <p:spPr>
          <a:xfrm>
            <a:off x="11327963" y="2812971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0134" y="2998113"/>
            <a:ext cx="296228" cy="370284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907429" y="3800475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Impact on Campus Engagement</a:t>
            </a:r>
            <a:endParaRPr lang="en-US" sz="2150" dirty="0"/>
          </a:p>
        </p:txBody>
      </p:sp>
      <p:sp>
        <p:nvSpPr>
          <p:cNvPr id="20" name="Text 15"/>
          <p:cNvSpPr/>
          <p:nvPr/>
        </p:nvSpPr>
        <p:spPr>
          <a:xfrm>
            <a:off x="9907429" y="4634389"/>
            <a:ext cx="358163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current fragmented system results in lower overall student engagement, hindering the vibrant campus community and the potential for meaningful involvement.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440" y="522803"/>
            <a:ext cx="11407259" cy="528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Introducing UniConnect: </a:t>
            </a:r>
            <a:r>
              <a:rPr lang="en-US" sz="330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One Platform</a:t>
            </a:r>
            <a:r>
              <a:rPr lang="en-US" sz="3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, All Campus Events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40" y="1549956"/>
            <a:ext cx="6417826" cy="64178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 1"/>
          <p:cNvSpPr/>
          <p:nvPr/>
        </p:nvSpPr>
        <p:spPr>
          <a:xfrm>
            <a:off x="7554754" y="1507212"/>
            <a:ext cx="6417826" cy="912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54754" y="2486263"/>
            <a:ext cx="6417826" cy="912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7554754" y="3465314"/>
            <a:ext cx="6417826" cy="912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01FE9D-E242-96CA-CA32-E1F4EF678A40}"/>
              </a:ext>
            </a:extLst>
          </p:cNvPr>
          <p:cNvSpPr txBox="1"/>
          <p:nvPr/>
        </p:nvSpPr>
        <p:spPr>
          <a:xfrm>
            <a:off x="7203688" y="1839951"/>
            <a:ext cx="6924907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23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16FFBB"/>
                </a:solidFill>
                <a:latin typeface="Aptos" panose="020B0004020202020204" pitchFamily="34" charset="0"/>
                <a:ea typeface="Barlow" pitchFamily="34" charset="-122"/>
                <a:cs typeface="Barlow" pitchFamily="34" charset="-120"/>
              </a:rPr>
              <a:t>Centralized &amp; Easy-to-Explore:</a:t>
            </a:r>
            <a:r>
              <a:rPr lang="en-US" sz="2800" dirty="0">
                <a:solidFill>
                  <a:srgbClr val="16FFBB"/>
                </a:solidFill>
                <a:latin typeface="Aptos" panose="020B0004020202020204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dirty="0">
                <a:solidFill>
                  <a:srgbClr val="E0E4E6"/>
                </a:solidFill>
                <a:latin typeface="Aptos" panose="020B0004020202020204" pitchFamily="34" charset="0"/>
                <a:ea typeface="Barlow" pitchFamily="34" charset="-122"/>
                <a:cs typeface="Barlow" pitchFamily="34" charset="-120"/>
              </a:rPr>
              <a:t>All university society event listings consolidated in one intuitive platform, eliminating the need to search multiple channels.</a:t>
            </a:r>
          </a:p>
          <a:p>
            <a:pPr marL="342900" indent="-342900">
              <a:lnSpc>
                <a:spcPts val="2350"/>
              </a:lnSpc>
              <a:buSzPct val="100000"/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E0E4E6"/>
              </a:solidFill>
              <a:latin typeface="Aptos" panose="020B0004020202020204" pitchFamily="34" charset="0"/>
              <a:ea typeface="Barlow" pitchFamily="34" charset="-122"/>
              <a:cs typeface="Barlow" pitchFamily="34" charset="-120"/>
            </a:endParaRPr>
          </a:p>
          <a:p>
            <a:pPr marL="342900" indent="-342900">
              <a:lnSpc>
                <a:spcPts val="2350"/>
              </a:lnSpc>
              <a:buSzPct val="100000"/>
              <a:buFont typeface="Wingdings" panose="05000000000000000000" pitchFamily="2" charset="2"/>
              <a:buChar char="Ø"/>
            </a:pPr>
            <a:endParaRPr lang="en-US" sz="2400" dirty="0">
              <a:latin typeface="Aptos" panose="020B0004020202020204" pitchFamily="34" charset="0"/>
            </a:endParaRPr>
          </a:p>
          <a:p>
            <a:pPr marL="457200" indent="-457200">
              <a:lnSpc>
                <a:spcPts val="23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16FFBB"/>
                </a:solidFill>
                <a:latin typeface="Aptos" panose="020B0004020202020204" pitchFamily="34" charset="0"/>
                <a:ea typeface="Barlow" pitchFamily="34" charset="-122"/>
                <a:cs typeface="Barlow" pitchFamily="34" charset="-120"/>
              </a:rPr>
              <a:t>Seamless Student Experience:</a:t>
            </a:r>
            <a:r>
              <a:rPr lang="en-US" sz="2800" dirty="0">
                <a:solidFill>
                  <a:srgbClr val="16FFBB"/>
                </a:solidFill>
                <a:latin typeface="Aptos" panose="020B0004020202020204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dirty="0">
                <a:solidFill>
                  <a:srgbClr val="E0E4E6"/>
                </a:solidFill>
                <a:latin typeface="Aptos" panose="020B0004020202020204" pitchFamily="34" charset="0"/>
                <a:ea typeface="Barlow" pitchFamily="34" charset="-122"/>
                <a:cs typeface="Barlow" pitchFamily="34" charset="-120"/>
              </a:rPr>
              <a:t>Students can effortlessly browse, filter, and apply to events directly within the app, streamlining their discovery process.</a:t>
            </a:r>
          </a:p>
          <a:p>
            <a:pPr marL="342900" indent="-342900">
              <a:lnSpc>
                <a:spcPts val="2350"/>
              </a:lnSpc>
              <a:buSzPct val="100000"/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E0E4E6"/>
              </a:solidFill>
              <a:latin typeface="Aptos" panose="020B0004020202020204" pitchFamily="34" charset="0"/>
            </a:endParaRPr>
          </a:p>
          <a:p>
            <a:pPr marL="342900" indent="-342900">
              <a:lnSpc>
                <a:spcPts val="2350"/>
              </a:lnSpc>
              <a:buSzPct val="100000"/>
              <a:buFont typeface="Wingdings" panose="05000000000000000000" pitchFamily="2" charset="2"/>
              <a:buChar char="Ø"/>
            </a:pPr>
            <a:endParaRPr lang="en-US" sz="2400" dirty="0">
              <a:latin typeface="Aptos" panose="020B0004020202020204" pitchFamily="34" charset="0"/>
            </a:endParaRPr>
          </a:p>
          <a:p>
            <a:pPr marL="457200" indent="-457200">
              <a:lnSpc>
                <a:spcPts val="23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16FFBB"/>
                </a:solidFill>
                <a:latin typeface="Aptos" panose="020B0004020202020204" pitchFamily="34" charset="0"/>
                <a:ea typeface="Barlow" pitchFamily="34" charset="-122"/>
                <a:cs typeface="Barlow" pitchFamily="34" charset="-120"/>
              </a:rPr>
              <a:t>Empowered Societies</a:t>
            </a:r>
            <a:r>
              <a:rPr lang="en-US" sz="2400" b="1" dirty="0">
                <a:solidFill>
                  <a:srgbClr val="16FFBB"/>
                </a:solidFill>
                <a:latin typeface="Aptos" panose="020B0004020202020204" pitchFamily="34" charset="0"/>
                <a:ea typeface="Barlow" pitchFamily="34" charset="-122"/>
                <a:cs typeface="Barlow" pitchFamily="34" charset="-120"/>
              </a:rPr>
              <a:t>:</a:t>
            </a:r>
            <a:r>
              <a:rPr lang="en-US" sz="2400" dirty="0">
                <a:solidFill>
                  <a:srgbClr val="E0E4E6"/>
                </a:solidFill>
                <a:latin typeface="Aptos" panose="020B0004020202020204" pitchFamily="34" charset="0"/>
                <a:ea typeface="Barlow" pitchFamily="34" charset="-122"/>
                <a:cs typeface="Barlow" pitchFamily="34" charset="-120"/>
              </a:rPr>
              <a:t> Societies gain higher visibility and streamlined management tools to post events, reach their target audience, and track engagement.</a:t>
            </a:r>
            <a:endParaRPr lang="en-US" sz="2400" dirty="0">
              <a:latin typeface="Aptos" panose="020B0004020202020204" pitchFamily="34" charset="0"/>
            </a:endParaRPr>
          </a:p>
          <a:p>
            <a:endParaRPr lang="en-IN" sz="280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5462" y="854154"/>
            <a:ext cx="9294852" cy="662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How UniConnect Empowers Students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835462" y="1994416"/>
            <a:ext cx="4160758" cy="4193619"/>
          </a:xfrm>
          <a:prstGeom prst="roundRect">
            <a:avLst>
              <a:gd name="adj" fmla="val 860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96923" y="2255877"/>
            <a:ext cx="716042" cy="716042"/>
          </a:xfrm>
          <a:prstGeom prst="roundRect">
            <a:avLst>
              <a:gd name="adj" fmla="val 12768924"/>
            </a:avLst>
          </a:prstGeom>
          <a:solidFill>
            <a:srgbClr val="29DDDA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852" y="2412444"/>
            <a:ext cx="322183" cy="4027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96923" y="3180338"/>
            <a:ext cx="3637836" cy="537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050" b="1" dirty="0">
                <a:solidFill>
                  <a:schemeClr val="bg1"/>
                </a:solidFill>
                <a:latin typeface="Spline Sans Bold"/>
                <a:ea typeface="Tomorrow Semi Bold" pitchFamily="34" charset="-122"/>
                <a:cs typeface="Tomorrow Semi Bold" pitchFamily="34" charset="-120"/>
              </a:rPr>
              <a:t>Category Filters</a:t>
            </a:r>
            <a:endParaRPr lang="en-US" sz="2050" b="1" dirty="0">
              <a:solidFill>
                <a:schemeClr val="bg1"/>
              </a:solidFill>
              <a:latin typeface="Spline Sans Bold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sz="2050" b="1" dirty="0">
              <a:solidFill>
                <a:schemeClr val="bg1"/>
              </a:solidFill>
              <a:latin typeface="Spline Sans Bold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96923" y="3605928"/>
            <a:ext cx="3637836" cy="2596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chemeClr val="bg1"/>
                </a:solidFill>
                <a:latin typeface="Barlow" panose="00000500000000000000" pitchFamily="2" charset="0"/>
                <a:ea typeface="Tomorrow" pitchFamily="34" charset="-122"/>
                <a:cs typeface="Tomorrow" pitchFamily="34" charset="-120"/>
              </a:rPr>
              <a:t>Intuitive filtering options allowing students to easily narrow down events by interest (e.g., academic, social, sports, arts), enhancing discoverability of relevant activities.</a:t>
            </a:r>
            <a:endParaRPr lang="en-US" sz="185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latin typeface="Barlow" panose="00000500000000000000" pitchFamily="2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234821" y="1994416"/>
            <a:ext cx="4160758" cy="4193619"/>
          </a:xfrm>
          <a:prstGeom prst="roundRect">
            <a:avLst>
              <a:gd name="adj" fmla="val 860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96282" y="2255877"/>
            <a:ext cx="716042" cy="716042"/>
          </a:xfrm>
          <a:prstGeom prst="roundRect">
            <a:avLst>
              <a:gd name="adj" fmla="val 12768924"/>
            </a:avLst>
          </a:prstGeom>
          <a:solidFill>
            <a:srgbClr val="37A7E7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3212" y="2412444"/>
            <a:ext cx="322183" cy="40278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96282" y="3210520"/>
            <a:ext cx="3637836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Effortless Application </a:t>
            </a:r>
            <a:endParaRPr lang="en-US" sz="2050" dirty="0"/>
          </a:p>
        </p:txBody>
      </p:sp>
      <p:sp>
        <p:nvSpPr>
          <p:cNvPr id="12" name="Text 8"/>
          <p:cNvSpPr/>
          <p:nvPr/>
        </p:nvSpPr>
        <p:spPr>
          <a:xfrm>
            <a:off x="5496282" y="4016812"/>
            <a:ext cx="3637836" cy="1527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simplified, integrated process for applying to events, so that you never miss an opportunity to present yourself.</a:t>
            </a:r>
            <a:endParaRPr lang="en-US" sz="1850" dirty="0"/>
          </a:p>
        </p:txBody>
      </p:sp>
      <p:sp>
        <p:nvSpPr>
          <p:cNvPr id="13" name="Shape 9"/>
          <p:cNvSpPr/>
          <p:nvPr/>
        </p:nvSpPr>
        <p:spPr>
          <a:xfrm>
            <a:off x="9634180" y="1994416"/>
            <a:ext cx="4160758" cy="4193619"/>
          </a:xfrm>
          <a:prstGeom prst="roundRect">
            <a:avLst>
              <a:gd name="adj" fmla="val 860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95642" y="2255877"/>
            <a:ext cx="716042" cy="716042"/>
          </a:xfrm>
          <a:prstGeom prst="roundRect">
            <a:avLst>
              <a:gd name="adj" fmla="val 12768924"/>
            </a:avLst>
          </a:prstGeom>
          <a:solidFill>
            <a:srgbClr val="16FFBB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2571" y="2412444"/>
            <a:ext cx="322183" cy="40278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95642" y="3210520"/>
            <a:ext cx="3637836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Timely Notifications &amp; Reminders</a:t>
            </a:r>
            <a:endParaRPr lang="en-US" sz="2050" dirty="0"/>
          </a:p>
        </p:txBody>
      </p:sp>
      <p:sp>
        <p:nvSpPr>
          <p:cNvPr id="17" name="Text 12"/>
          <p:cNvSpPr/>
          <p:nvPr/>
        </p:nvSpPr>
        <p:spPr>
          <a:xfrm>
            <a:off x="9895642" y="4016812"/>
            <a:ext cx="3637836" cy="1909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receive smart alerts for upcoming events, application deadlines, and event changes, ensuring they never miss out on key opportunities.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1193483" y="6725007"/>
            <a:ext cx="12601456" cy="381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"Finding events used to be a chore. Now, UniConnect puts everything I need right at my fingertips!"</a:t>
            </a:r>
            <a:endParaRPr lang="en-US" sz="1850" dirty="0"/>
          </a:p>
        </p:txBody>
      </p:sp>
      <p:sp>
        <p:nvSpPr>
          <p:cNvPr id="19" name="Shape 14"/>
          <p:cNvSpPr/>
          <p:nvPr/>
        </p:nvSpPr>
        <p:spPr>
          <a:xfrm>
            <a:off x="835462" y="6456521"/>
            <a:ext cx="30480" cy="918924"/>
          </a:xfrm>
          <a:prstGeom prst="rect">
            <a:avLst/>
          </a:prstGeom>
          <a:solidFill>
            <a:srgbClr val="16FFBB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11687"/>
            <a:ext cx="930961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How UniConnect Supports Societies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291239"/>
            <a:ext cx="4136231" cy="3758803"/>
          </a:xfrm>
          <a:prstGeom prst="roundRect">
            <a:avLst>
              <a:gd name="adj" fmla="val 9852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64037" y="2291239"/>
            <a:ext cx="121920" cy="3758803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5" name="Text 3"/>
          <p:cNvSpPr/>
          <p:nvPr/>
        </p:nvSpPr>
        <p:spPr>
          <a:xfrm>
            <a:off x="1263253" y="2568535"/>
            <a:ext cx="34597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Intuitive Event Management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263253" y="3402449"/>
            <a:ext cx="345971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User-friendly tools for posting, editing, and managing events tailored specifically for student groups, reducing administrative burden.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7084" y="2291239"/>
            <a:ext cx="4136231" cy="3758803"/>
          </a:xfrm>
          <a:prstGeom prst="roundRect">
            <a:avLst>
              <a:gd name="adj" fmla="val 9852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47084" y="2291239"/>
            <a:ext cx="121920" cy="3758803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9" name="Text 7"/>
          <p:cNvSpPr/>
          <p:nvPr/>
        </p:nvSpPr>
        <p:spPr>
          <a:xfrm>
            <a:off x="5646301" y="2568535"/>
            <a:ext cx="34597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Insightful Analytics Dashboard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646301" y="3402449"/>
            <a:ext cx="345971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Access to real-time data on event views, applications, and attendance trends helps societies understand their reach and impact.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2291239"/>
            <a:ext cx="4136231" cy="3758803"/>
          </a:xfrm>
          <a:prstGeom prst="roundRect">
            <a:avLst>
              <a:gd name="adj" fmla="val 9852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30132" y="2291239"/>
            <a:ext cx="121920" cy="3758803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</p:sp>
      <p:sp>
        <p:nvSpPr>
          <p:cNvPr id="13" name="Text 11"/>
          <p:cNvSpPr/>
          <p:nvPr/>
        </p:nvSpPr>
        <p:spPr>
          <a:xfrm>
            <a:off x="10029349" y="2568535"/>
            <a:ext cx="34597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Automated Communication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0029349" y="3402449"/>
            <a:ext cx="345971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Integrated tools to send updates, reminders, and personalized messages to interested students, ensuring effective communication with their audience.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864037" y="632769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These features empower societies to focus more on planning engaging events and less on the logistics of promotion and tracking.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37761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Roadmap: Beyond Events — Building a Campus Life Ecosystem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003113"/>
            <a:ext cx="12902327" cy="3415903"/>
          </a:xfrm>
          <a:prstGeom prst="roundRect">
            <a:avLst>
              <a:gd name="adj" fmla="val 10841"/>
            </a:avLst>
          </a:prstGeom>
          <a:solidFill>
            <a:srgbClr val="091231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94517" y="3033593"/>
            <a:ext cx="4280416" cy="3354943"/>
          </a:xfrm>
          <a:prstGeom prst="roundRect">
            <a:avLst>
              <a:gd name="adj" fmla="val 11038"/>
            </a:avLst>
          </a:prstGeom>
          <a:solidFill>
            <a:srgbClr val="29DDDA"/>
          </a:solidFill>
          <a:ln/>
        </p:spPr>
      </p:sp>
      <p:sp>
        <p:nvSpPr>
          <p:cNvPr id="5" name="Text 3"/>
          <p:cNvSpPr/>
          <p:nvPr/>
        </p:nvSpPr>
        <p:spPr>
          <a:xfrm>
            <a:off x="1141333" y="3280410"/>
            <a:ext cx="3416379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Student Timetable Integration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141333" y="4114324"/>
            <a:ext cx="3416379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Seamlessly integrate personal class schedules to avoid conflicts and help students plan their event attendance more effectively.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174933" y="3033593"/>
            <a:ext cx="4280416" cy="3354943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8" name="Shape 6"/>
          <p:cNvSpPr/>
          <p:nvPr/>
        </p:nvSpPr>
        <p:spPr>
          <a:xfrm>
            <a:off x="5174933" y="3033593"/>
            <a:ext cx="30480" cy="3354943"/>
          </a:xfrm>
          <a:prstGeom prst="roundRect">
            <a:avLst>
              <a:gd name="adj" fmla="val 1215000"/>
            </a:avLst>
          </a:prstGeom>
          <a:solidFill>
            <a:srgbClr val="1D8DCD"/>
          </a:solidFill>
          <a:ln/>
        </p:spPr>
      </p:sp>
      <p:sp>
        <p:nvSpPr>
          <p:cNvPr id="9" name="Text 7"/>
          <p:cNvSpPr/>
          <p:nvPr/>
        </p:nvSpPr>
        <p:spPr>
          <a:xfrm>
            <a:off x="5792153" y="3280410"/>
            <a:ext cx="3045976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Interactive Campus Map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792153" y="4114324"/>
            <a:ext cx="3045976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 in-app map to easily locate event venues, key university facilities, study spots, and even specific lecture halls.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4866323" y="4402455"/>
            <a:ext cx="617220" cy="617220"/>
          </a:xfrm>
          <a:prstGeom prst="roundRect">
            <a:avLst>
              <a:gd name="adj" fmla="val 60000"/>
            </a:avLst>
          </a:prstGeom>
          <a:solidFill>
            <a:srgbClr val="091231">
              <a:alpha val="75000"/>
            </a:srgbClr>
          </a:solidFill>
          <a:ln w="30480">
            <a:solidFill>
              <a:srgbClr val="1D8DCD"/>
            </a:solidFill>
            <a:prstDash val="solid"/>
          </a:ln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628" y="4518184"/>
            <a:ext cx="308610" cy="385763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9455348" y="3033593"/>
            <a:ext cx="4280416" cy="3354943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14" name="Shape 11"/>
          <p:cNvSpPr/>
          <p:nvPr/>
        </p:nvSpPr>
        <p:spPr>
          <a:xfrm>
            <a:off x="9455348" y="3033593"/>
            <a:ext cx="30480" cy="3354943"/>
          </a:xfrm>
          <a:prstGeom prst="roundRect">
            <a:avLst>
              <a:gd name="adj" fmla="val 1215000"/>
            </a:avLst>
          </a:prstGeom>
          <a:solidFill>
            <a:srgbClr val="00E5A1"/>
          </a:solidFill>
          <a:ln/>
        </p:spPr>
      </p:sp>
      <p:sp>
        <p:nvSpPr>
          <p:cNvPr id="15" name="Text 12"/>
          <p:cNvSpPr/>
          <p:nvPr/>
        </p:nvSpPr>
        <p:spPr>
          <a:xfrm>
            <a:off x="10072568" y="3280410"/>
            <a:ext cx="325362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Class Reminders &amp; Alerts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10072568" y="3771424"/>
            <a:ext cx="3416379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Automated notifications for upcoming classes, assignment deadlines, and important academic alerts to keep students organized and on track.</a:t>
            </a:r>
            <a:endParaRPr lang="en-US" sz="1900" dirty="0"/>
          </a:p>
        </p:txBody>
      </p:sp>
      <p:sp>
        <p:nvSpPr>
          <p:cNvPr id="17" name="Shape 14"/>
          <p:cNvSpPr/>
          <p:nvPr/>
        </p:nvSpPr>
        <p:spPr>
          <a:xfrm>
            <a:off x="9146738" y="4402455"/>
            <a:ext cx="617220" cy="617220"/>
          </a:xfrm>
          <a:prstGeom prst="roundRect">
            <a:avLst>
              <a:gd name="adj" fmla="val 60000"/>
            </a:avLst>
          </a:prstGeom>
          <a:solidFill>
            <a:srgbClr val="091231">
              <a:alpha val="75000"/>
            </a:srgbClr>
          </a:solidFill>
          <a:ln w="30480">
            <a:solidFill>
              <a:srgbClr val="00E5A1"/>
            </a:solidFill>
            <a:prstDash val="solid"/>
          </a:ln>
        </p:spPr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1043" y="4518184"/>
            <a:ext cx="308610" cy="385763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864037" y="669667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These planned features will transform UniConnect into the ultimate digital companion for every university student.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499</Words>
  <Application>Microsoft Office PowerPoint</Application>
  <PresentationFormat>Custom</PresentationFormat>
  <Paragraphs>47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Wingdings</vt:lpstr>
      <vt:lpstr>Spline Sans Bold</vt:lpstr>
      <vt:lpstr>Aptos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Sarvagya Srivastava</dc:creator>
  <cp:lastModifiedBy>Ganga Singh</cp:lastModifiedBy>
  <cp:revision>4</cp:revision>
  <dcterms:created xsi:type="dcterms:W3CDTF">2025-08-28T17:21:56Z</dcterms:created>
  <dcterms:modified xsi:type="dcterms:W3CDTF">2025-08-29T03:39:59Z</dcterms:modified>
</cp:coreProperties>
</file>